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5" r:id="rId2"/>
  </p:sldMasterIdLst>
  <p:notesMasterIdLst>
    <p:notesMasterId r:id="rId77"/>
  </p:notesMasterIdLst>
  <p:sldIdLst>
    <p:sldId id="256" r:id="rId3"/>
    <p:sldId id="277" r:id="rId4"/>
    <p:sldId id="278" r:id="rId5"/>
    <p:sldId id="344" r:id="rId6"/>
    <p:sldId id="401" r:id="rId7"/>
    <p:sldId id="402" r:id="rId8"/>
    <p:sldId id="403" r:id="rId9"/>
    <p:sldId id="345" r:id="rId10"/>
    <p:sldId id="346" r:id="rId11"/>
    <p:sldId id="356" r:id="rId12"/>
    <p:sldId id="347" r:id="rId13"/>
    <p:sldId id="348" r:id="rId14"/>
    <p:sldId id="357" r:id="rId15"/>
    <p:sldId id="398" r:id="rId16"/>
    <p:sldId id="349" r:id="rId17"/>
    <p:sldId id="352" r:id="rId18"/>
    <p:sldId id="353" r:id="rId19"/>
    <p:sldId id="354" r:id="rId20"/>
    <p:sldId id="350" r:id="rId21"/>
    <p:sldId id="355" r:id="rId22"/>
    <p:sldId id="358" r:id="rId23"/>
    <p:sldId id="399" r:id="rId24"/>
    <p:sldId id="393" r:id="rId25"/>
    <p:sldId id="351" r:id="rId26"/>
    <p:sldId id="397" r:id="rId27"/>
    <p:sldId id="298" r:id="rId28"/>
    <p:sldId id="299" r:id="rId29"/>
    <p:sldId id="396" r:id="rId30"/>
    <p:sldId id="343" r:id="rId31"/>
    <p:sldId id="395" r:id="rId32"/>
    <p:sldId id="394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400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409" r:id="rId67"/>
    <p:sldId id="410" r:id="rId68"/>
    <p:sldId id="411" r:id="rId69"/>
    <p:sldId id="412" r:id="rId70"/>
    <p:sldId id="392" r:id="rId71"/>
    <p:sldId id="404" r:id="rId72"/>
    <p:sldId id="405" r:id="rId73"/>
    <p:sldId id="406" r:id="rId74"/>
    <p:sldId id="407" r:id="rId75"/>
    <p:sldId id="408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8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65C14-AB40-F042-B32B-D1D2D278AC25}" type="datetimeFigureOut">
              <a:rPr lang="en-US" smtClean="0"/>
              <a:t>8/28/14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6381D-D8CE-1540-8682-86853DC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E5451-AD24-DB45-96FE-9E741A1160E7}" type="slidenum">
              <a:rPr lang="en-US"/>
              <a:pPr/>
              <a:t>10</a:t>
            </a:fld>
            <a:endParaRPr lang="en-US"/>
          </a:p>
        </p:txBody>
      </p:sp>
      <p:sp>
        <p:nvSpPr>
          <p:cNvPr id="68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486749-3EEA-C546-B32D-842122B8FD60}" type="slidenum">
              <a:rPr lang="en-US"/>
              <a:pPr/>
              <a:t>13</a:t>
            </a:fld>
            <a:endParaRPr lang="en-US"/>
          </a:p>
        </p:txBody>
      </p:sp>
      <p:sp>
        <p:nvSpPr>
          <p:cNvPr id="685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about assignments next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Adventure</a:t>
            </a:r>
            <a:r>
              <a:rPr lang="en-US" baseline="0" dirty="0" smtClean="0"/>
              <a:t> Time! Image from http://24.media.tumblr.com/84ebf7b09a535a7dd568801ee65d6ae8/tumblr_mjx2y7KQCH1s382suo1_500.gif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7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</a:t>
            </a:r>
            <a:r>
              <a:rPr lang="en-US" dirty="0" err="1" smtClean="0"/>
              <a:t>amazon.com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97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Mix</a:t>
            </a:r>
            <a:r>
              <a:rPr lang="en-US" baseline="0" dirty="0" smtClean="0"/>
              <a:t> of three disciplines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C816F4-B3CB-3944-BA00-41795E092753}" type="slidenum">
              <a:rPr lang="en-US"/>
              <a:pPr/>
              <a:t>40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DBA10D-32F2-B84F-94D9-9D9CE4B5AF7C}" type="slidenum">
              <a:rPr lang="en-US"/>
              <a:pPr/>
              <a:t>41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challenge: students—and instructors—may feel that they have to learn graphic design and cognitive psychology to do HCI. Except for the students who know something about these </a:t>
            </a:r>
            <a:r>
              <a:rPr lang="en-US" dirty="0" smtClean="0"/>
              <a:t>fields—</a:t>
            </a:r>
            <a:r>
              <a:rPr lang="en-US" dirty="0"/>
              <a:t>this can be intimidating.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satisfaction: anybody can learn a lot about HCI without any formal background in much of anything.</a:t>
            </a:r>
            <a:r>
              <a:rPr lang="en-US" dirty="0" smtClean="0"/>
              <a:t> </a:t>
            </a:r>
          </a:p>
          <a:p>
            <a:r>
              <a:rPr lang="en-US" dirty="0" smtClean="0"/>
              <a:t>Plus</a:t>
            </a:r>
            <a:r>
              <a:rPr lang="en-US" dirty="0"/>
              <a:t>: some people find the combination fun.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9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4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88404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614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191BCC18-3460-D040-A634-2ECC2FBFC04A}" type="datetime1">
              <a:rPr lang="en-US" smtClean="0"/>
              <a:pPr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6693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48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219200"/>
            <a:ext cx="4040188" cy="53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3048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219200"/>
            <a:ext cx="4041775" cy="53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1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0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0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1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11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3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424613"/>
            <a:ext cx="9144000" cy="433387"/>
          </a:xfrm>
          <a:prstGeom prst="rect">
            <a:avLst/>
          </a:prstGeom>
          <a:solidFill>
            <a:srgbClr val="FCBB07">
              <a:alpha val="57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2301"/>
            <a:ext cx="8443214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71512"/>
            <a:ext cx="8443214" cy="495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35545" y="6451586"/>
            <a:ext cx="6246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Human-Centered Computing at University of Maryland, Baltimore County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retriever-small.jp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684" y1="34343" x2="30380" y2="23232"/>
                        <a14:foregroundMark x1="37975" y1="26263" x2="55696" y2="26263"/>
                        <a14:foregroundMark x1="63924" y1="25253" x2="56962" y2="28283"/>
                        <a14:foregroundMark x1="72785" y1="36364" x2="72785" y2="1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46" y="6183888"/>
            <a:ext cx="1167982" cy="73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032" y="6446511"/>
            <a:ext cx="38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442035"/>
            <a:ext cx="4571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87B3F4-9CAC-B740-BDE2-5D41D6563CBF}" type="slidenum"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ill Sans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00"/>
          </a:solidFill>
          <a:latin typeface="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00"/>
          </a:solidFill>
          <a:latin typeface="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8/28/14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haunkane.info/classes/csci5839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haunkane.info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458"/>
            <a:ext cx="7772400" cy="1470025"/>
          </a:xfrm>
        </p:spPr>
        <p:txBody>
          <a:bodyPr/>
          <a:lstStyle/>
          <a:p>
            <a:pPr algn="ctr"/>
            <a:r>
              <a:rPr lang="en-US" dirty="0" smtClean="0"/>
              <a:t>CSCI 5839: User Centered Design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(and Development I)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2563"/>
            <a:ext cx="6400800" cy="1405016"/>
          </a:xfrm>
        </p:spPr>
        <p:txBody>
          <a:bodyPr/>
          <a:lstStyle/>
          <a:p>
            <a:pPr algn="ctr"/>
            <a:r>
              <a:rPr lang="en-US" dirty="0" smtClean="0"/>
              <a:t>Shaun Kane</a:t>
            </a:r>
          </a:p>
          <a:p>
            <a:pPr algn="ctr"/>
            <a:r>
              <a:rPr lang="en-US" dirty="0" smtClean="0"/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74873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134929"/>
          </a:xfrm>
        </p:spPr>
        <p:txBody>
          <a:bodyPr>
            <a:normAutofit fontScale="77500" lnSpcReduction="20000"/>
          </a:bodyPr>
          <a:lstStyle/>
          <a:p>
            <a:pPr marL="241093" indent="-241093"/>
            <a:r>
              <a:rPr lang="en-US" dirty="0"/>
              <a:t>Design and Engineering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design processes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user interface toolkits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building useful and usable things</a:t>
            </a:r>
            <a:r>
              <a:rPr lang="en-US" dirty="0" smtClean="0"/>
              <a:t>!</a:t>
            </a:r>
          </a:p>
          <a:p>
            <a:pPr marL="321457" lvl="1" indent="0">
              <a:lnSpc>
                <a:spcPct val="90000"/>
              </a:lnSpc>
              <a:buNone/>
            </a:pPr>
            <a:endParaRPr lang="en-US" dirty="0"/>
          </a:p>
          <a:p>
            <a:pPr marL="241093" indent="-241093"/>
            <a:r>
              <a:rPr lang="en-US" dirty="0"/>
              <a:t>Science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conduct usability evaluations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empirical methods, how to handle data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 smtClean="0"/>
              <a:t>use data in design</a:t>
            </a:r>
            <a:endParaRPr lang="en-US" dirty="0"/>
          </a:p>
          <a:p>
            <a:pPr marL="241093" indent="-241093"/>
            <a:endParaRPr lang="en-US" dirty="0" smtClean="0"/>
          </a:p>
          <a:p>
            <a:pPr marL="241093" indent="-241093"/>
            <a:r>
              <a:rPr lang="en-US" dirty="0" smtClean="0"/>
              <a:t>Art</a:t>
            </a:r>
            <a:endParaRPr lang="en-US" dirty="0"/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an eye for the good, the bad, and the not so good</a:t>
            </a:r>
          </a:p>
          <a:p>
            <a:pPr marL="522368" lvl="1" indent="-200911">
              <a:lnSpc>
                <a:spcPct val="90000"/>
              </a:lnSpc>
            </a:pPr>
            <a:r>
              <a:rPr lang="en-US" dirty="0"/>
              <a:t>what to do about </a:t>
            </a:r>
            <a:r>
              <a:rPr lang="en-US" dirty="0" smtClean="0"/>
              <a:t>them</a:t>
            </a:r>
          </a:p>
          <a:p>
            <a:pPr marL="522368" lvl="1" indent="-200911">
              <a:lnSpc>
                <a:spcPct val="90000"/>
              </a:lnSpc>
            </a:pPr>
            <a:endParaRPr lang="en-US" dirty="0"/>
          </a:p>
          <a:p>
            <a:pPr marL="122318" indent="-200911">
              <a:lnSpc>
                <a:spcPct val="120000"/>
              </a:lnSpc>
            </a:pPr>
            <a:r>
              <a:rPr lang="en-US" dirty="0" smtClean="0"/>
              <a:t>Technology: as a means to an 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1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Gain expertise in applying methods of user centered design</a:t>
            </a:r>
          </a:p>
          <a:p>
            <a:endParaRPr lang="en-US" dirty="0"/>
          </a:p>
          <a:p>
            <a:r>
              <a:rPr lang="en-US" dirty="0" smtClean="0"/>
              <a:t>What’s it good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0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7270"/>
          </a:xfrm>
        </p:spPr>
        <p:txBody>
          <a:bodyPr>
            <a:normAutofit/>
          </a:bodyPr>
          <a:lstStyle/>
          <a:p>
            <a:r>
              <a:rPr lang="en-US" dirty="0" smtClean="0"/>
              <a:t>Gain expertise in applying methods of user centered design</a:t>
            </a:r>
          </a:p>
          <a:p>
            <a:endParaRPr lang="en-US" dirty="0"/>
          </a:p>
          <a:p>
            <a:r>
              <a:rPr lang="en-US" dirty="0"/>
              <a:t>What’s it good for?</a:t>
            </a:r>
          </a:p>
          <a:p>
            <a:pPr lvl="1"/>
            <a:r>
              <a:rPr lang="en-US" dirty="0" smtClean="0"/>
              <a:t>Make things that work better for people</a:t>
            </a:r>
          </a:p>
          <a:p>
            <a:pPr lvl="1"/>
            <a:r>
              <a:rPr lang="en-US" dirty="0" smtClean="0"/>
              <a:t>Understand why things are bad and how to fix them </a:t>
            </a:r>
          </a:p>
          <a:p>
            <a:pPr lvl="1"/>
            <a:r>
              <a:rPr lang="en-US" dirty="0" smtClean="0"/>
              <a:t>Create new things that meet what users want and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0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learning this is important</a:t>
            </a:r>
          </a:p>
        </p:txBody>
      </p:sp>
      <p:sp>
        <p:nvSpPr>
          <p:cNvPr id="68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142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will likely find yourself involved in the creation of an interactive system, and will want to do it </a:t>
            </a:r>
            <a:r>
              <a:rPr lang="en-US" dirty="0" smtClean="0"/>
              <a:t>well</a:t>
            </a:r>
          </a:p>
          <a:p>
            <a:endParaRPr lang="en-US" dirty="0"/>
          </a:p>
          <a:p>
            <a:r>
              <a:rPr lang="en-US" dirty="0"/>
              <a:t>You will be working with people with different training </a:t>
            </a:r>
            <a:r>
              <a:rPr lang="en-US" dirty="0" smtClean="0"/>
              <a:t>than you </a:t>
            </a:r>
            <a:r>
              <a:rPr lang="en-US" dirty="0"/>
              <a:t>and need to </a:t>
            </a:r>
            <a:r>
              <a:rPr lang="en-US" dirty="0" smtClean="0"/>
              <a:t>understand their processes</a:t>
            </a:r>
          </a:p>
          <a:p>
            <a:endParaRPr lang="en-US" dirty="0"/>
          </a:p>
          <a:p>
            <a:r>
              <a:rPr lang="en-US" dirty="0" smtClean="0"/>
              <a:t>Integrating design, research, and evaluation key to many careers in computing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complete and working systems (but may create opportunities for future research or independent studies)</a:t>
            </a:r>
          </a:p>
          <a:p>
            <a:endParaRPr lang="en-US" dirty="0"/>
          </a:p>
          <a:p>
            <a:r>
              <a:rPr lang="en-US" dirty="0" smtClean="0"/>
              <a:t>Spend much class time on UI programming specifically</a:t>
            </a:r>
          </a:p>
          <a:p>
            <a:endParaRPr lang="en-US" dirty="0"/>
          </a:p>
          <a:p>
            <a:r>
              <a:rPr lang="en-US" dirty="0" smtClean="0"/>
              <a:t>Get deep into data analysis or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we’ll spend time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2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Often we will follow a “flipped” classroom model: reading at home and work in class</a:t>
            </a:r>
          </a:p>
          <a:p>
            <a:endParaRPr lang="en-US" dirty="0"/>
          </a:p>
          <a:p>
            <a:r>
              <a:rPr lang="en-US" dirty="0" smtClean="0"/>
              <a:t>Typical class pattern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Read about design methods and add questions/comments on Piazza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Q&amp;A in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Practice methods during class time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methods on real-world design projects for assignment</a:t>
            </a:r>
          </a:p>
        </p:txBody>
      </p:sp>
    </p:spTree>
    <p:extLst>
      <p:ext uri="{BB962C8B-B14F-4D97-AF65-F5344CB8AC3E}">
        <p14:creationId xmlns:p14="http://schemas.microsoft.com/office/powerpoint/2010/main" val="109084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you’ll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Official CU email address </a:t>
            </a:r>
            <a:endParaRPr lang="en-US" dirty="0" smtClean="0"/>
          </a:p>
          <a:p>
            <a:r>
              <a:rPr lang="en-US" dirty="0" err="1" smtClean="0"/>
              <a:t>Piazza.com</a:t>
            </a:r>
            <a:r>
              <a:rPr lang="en-US" dirty="0" smtClean="0"/>
              <a:t> </a:t>
            </a:r>
            <a:r>
              <a:rPr lang="en-US" dirty="0"/>
              <a:t>account </a:t>
            </a:r>
            <a:endParaRPr lang="en-US" dirty="0" smtClean="0"/>
          </a:p>
          <a:p>
            <a:r>
              <a:rPr lang="en-US" dirty="0" smtClean="0"/>
              <a:t>Students </a:t>
            </a:r>
            <a:r>
              <a:rPr lang="en-US" dirty="0"/>
              <a:t>should own, and bring to class every day, plain white paper and writing/drawing implements of your choice. You should bring pens and pencils in at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least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color</a:t>
            </a:r>
            <a:r>
              <a:rPr lang="en-US" dirty="0">
                <a:solidFill>
                  <a:srgbClr val="31859C"/>
                </a:solidFill>
              </a:rPr>
              <a:t>s.</a:t>
            </a:r>
          </a:p>
          <a:p>
            <a:endParaRPr lang="en-US" dirty="0" smtClean="0"/>
          </a:p>
          <a:p>
            <a:r>
              <a:rPr lang="en-US" dirty="0" smtClean="0"/>
              <a:t>No textbook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in 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26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Not required; use what you need</a:t>
            </a:r>
          </a:p>
          <a:p>
            <a:endParaRPr lang="en-US" dirty="0"/>
          </a:p>
          <a:p>
            <a:r>
              <a:rPr lang="en-US" dirty="0" smtClean="0"/>
              <a:t>But texting has been linked with reduced understanding and grades [1]</a:t>
            </a:r>
          </a:p>
          <a:p>
            <a:endParaRPr lang="en-US" dirty="0"/>
          </a:p>
          <a:p>
            <a:r>
              <a:rPr lang="en-US" dirty="0" smtClean="0"/>
              <a:t>If it’s distracting, we’ll need to revisit policy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[1] http://</a:t>
            </a:r>
            <a:r>
              <a:rPr lang="en-US" dirty="0" err="1"/>
              <a:t>assett.colorado.edu</a:t>
            </a:r>
            <a:r>
              <a:rPr lang="en-US" dirty="0"/>
              <a:t>/distracted-by-the-digital-age/</a:t>
            </a:r>
          </a:p>
        </p:txBody>
      </p:sp>
    </p:spTree>
    <p:extLst>
      <p:ext uri="{BB962C8B-B14F-4D97-AF65-F5344CB8AC3E}">
        <p14:creationId xmlns:p14="http://schemas.microsoft.com/office/powerpoint/2010/main" val="413177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0"/>
            <a:ext cx="8262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3472"/>
          </a:xfrm>
        </p:spPr>
        <p:txBody>
          <a:bodyPr>
            <a:normAutofit/>
          </a:bodyPr>
          <a:lstStyle/>
          <a:p>
            <a:r>
              <a:rPr lang="en-US" dirty="0" smtClean="0"/>
              <a:t>Group project (40%)</a:t>
            </a:r>
          </a:p>
          <a:p>
            <a:r>
              <a:rPr lang="en-US" dirty="0" smtClean="0"/>
              <a:t>Individual assignments (35%)</a:t>
            </a:r>
          </a:p>
          <a:p>
            <a:r>
              <a:rPr lang="en-US" dirty="0" smtClean="0"/>
              <a:t>Reading responses (10%)</a:t>
            </a:r>
          </a:p>
          <a:p>
            <a:r>
              <a:rPr lang="en-US" dirty="0" smtClean="0"/>
              <a:t>In-class activities (10%)</a:t>
            </a:r>
          </a:p>
          <a:p>
            <a:r>
              <a:rPr lang="en-US" dirty="0" smtClean="0"/>
              <a:t>Contributions to class learning (5%)</a:t>
            </a:r>
          </a:p>
          <a:p>
            <a:endParaRPr lang="en-US" dirty="0"/>
          </a:p>
          <a:p>
            <a:r>
              <a:rPr lang="en-US" dirty="0" smtClean="0"/>
              <a:t>Core skills: writing</a:t>
            </a:r>
            <a:r>
              <a:rPr lang="en-US" dirty="0"/>
              <a:t> </a:t>
            </a:r>
            <a:r>
              <a:rPr lang="en-US" dirty="0" smtClean="0"/>
              <a:t>and presenting clearly, learning to </a:t>
            </a:r>
            <a:r>
              <a:rPr lang="en-US" b="1" dirty="0" smtClean="0"/>
              <a:t>iterate</a:t>
            </a:r>
            <a:r>
              <a:rPr lang="en-US" dirty="0" smtClean="0"/>
              <a:t> based on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8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4865"/>
          </a:xfrm>
        </p:spPr>
        <p:txBody>
          <a:bodyPr>
            <a:normAutofit/>
          </a:bodyPr>
          <a:lstStyle/>
          <a:p>
            <a:r>
              <a:rPr lang="en-US" dirty="0" smtClean="0"/>
              <a:t>Design and test a prototype software application to solve a problem experienced by a specific user population</a:t>
            </a:r>
          </a:p>
          <a:p>
            <a:pPr lvl="1"/>
            <a:r>
              <a:rPr lang="en-US" dirty="0" smtClean="0"/>
              <a:t>Generate ideas</a:t>
            </a:r>
          </a:p>
          <a:p>
            <a:pPr lvl="1"/>
            <a:r>
              <a:rPr lang="en-US" dirty="0" smtClean="0"/>
              <a:t>Investigate real users (observe, interview)</a:t>
            </a:r>
          </a:p>
          <a:p>
            <a:pPr lvl="1"/>
            <a:r>
              <a:rPr lang="en-US" dirty="0" smtClean="0"/>
              <a:t>Sketch and create prototypes</a:t>
            </a:r>
          </a:p>
          <a:p>
            <a:pPr lvl="1"/>
            <a:r>
              <a:rPr lang="en-US" dirty="0" smtClean="0"/>
              <a:t>Test your prototypes with users</a:t>
            </a:r>
          </a:p>
          <a:p>
            <a:pPr lvl="1"/>
            <a:r>
              <a:rPr lang="en-US" dirty="0" smtClean="0"/>
              <a:t>Iterate, refine, make it better</a:t>
            </a:r>
          </a:p>
          <a:p>
            <a:pPr lvl="1"/>
            <a:r>
              <a:rPr lang="en-US" dirty="0" smtClean="0"/>
              <a:t>Document project via prototypes and a video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0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869023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4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previous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Location-aware music discovery app</a:t>
            </a:r>
          </a:p>
          <a:p>
            <a:endParaRPr lang="en-US" dirty="0" smtClean="0"/>
          </a:p>
          <a:p>
            <a:r>
              <a:rPr lang="en-US" dirty="0" smtClean="0"/>
              <a:t>Google Glass app to visualize sound for deaf and hard of hearing people</a:t>
            </a:r>
          </a:p>
          <a:p>
            <a:endParaRPr lang="en-US" dirty="0" smtClean="0"/>
          </a:p>
          <a:p>
            <a:r>
              <a:rPr lang="en-US" dirty="0" smtClean="0"/>
              <a:t>Smartphone shopping assistant for blind people</a:t>
            </a:r>
          </a:p>
          <a:p>
            <a:endParaRPr lang="en-US" dirty="0"/>
          </a:p>
          <a:p>
            <a:r>
              <a:rPr lang="en-US" dirty="0" smtClean="0"/>
              <a:t>Web recipe book for people with complex dietary needs</a:t>
            </a:r>
          </a:p>
        </p:txBody>
      </p:sp>
    </p:spTree>
    <p:extLst>
      <p:ext uri="{BB962C8B-B14F-4D97-AF65-F5344CB8AC3E}">
        <p14:creationId xmlns:p14="http://schemas.microsoft.com/office/powerpoint/2010/main" val="203528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 user observation and evaluation on your own (or with 1 partner)</a:t>
            </a:r>
          </a:p>
          <a:p>
            <a:endParaRPr lang="en-US" dirty="0" smtClean="0"/>
          </a:p>
          <a:p>
            <a:r>
              <a:rPr lang="en-US" dirty="0" smtClean="0"/>
              <a:t>Peer feedback for other project groups</a:t>
            </a:r>
          </a:p>
          <a:p>
            <a:endParaRPr lang="en-US" dirty="0" smtClean="0"/>
          </a:p>
          <a:p>
            <a:r>
              <a:rPr lang="en-US" dirty="0" smtClean="0"/>
              <a:t>3 “sketching” assignments with flexible due dates, to explore new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48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9674"/>
          </a:xfrm>
        </p:spPr>
        <p:txBody>
          <a:bodyPr>
            <a:normAutofit/>
          </a:bodyPr>
          <a:lstStyle/>
          <a:p>
            <a:r>
              <a:rPr lang="en-US" dirty="0"/>
              <a:t>Web site: </a:t>
            </a:r>
            <a:r>
              <a:rPr lang="en-US" dirty="0">
                <a:hlinkClick r:id="rId2"/>
              </a:rPr>
              <a:t>http://shaunkane.info/classes/csci5839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Piazza discussion board</a:t>
            </a:r>
          </a:p>
          <a:p>
            <a:endParaRPr lang="en-US" dirty="0"/>
          </a:p>
          <a:p>
            <a:r>
              <a:rPr lang="en-US" dirty="0" smtClean="0"/>
              <a:t>Course calendar</a:t>
            </a:r>
          </a:p>
          <a:p>
            <a:endParaRPr lang="en-US" dirty="0"/>
          </a:p>
          <a:p>
            <a:r>
              <a:rPr lang="en-US" dirty="0" smtClean="0"/>
              <a:t>No textbooks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1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347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Engineering model meets the humanities model</a:t>
            </a:r>
          </a:p>
          <a:p>
            <a:pPr lvl="1"/>
            <a:r>
              <a:rPr lang="en-US" dirty="0" smtClean="0"/>
              <a:t>A is for work that is complete </a:t>
            </a:r>
            <a:r>
              <a:rPr lang="en-US" b="1" dirty="0" smtClean="0"/>
              <a:t>and</a:t>
            </a:r>
            <a:r>
              <a:rPr lang="en-US" dirty="0" smtClean="0"/>
              <a:t> of high quality</a:t>
            </a:r>
          </a:p>
          <a:p>
            <a:endParaRPr lang="en-US" dirty="0"/>
          </a:p>
          <a:p>
            <a:r>
              <a:rPr lang="en-US" dirty="0" smtClean="0"/>
              <a:t>Need to demonstrate that you went through the steps carefully and learned from the process</a:t>
            </a:r>
          </a:p>
          <a:p>
            <a:pPr lvl="1"/>
            <a:r>
              <a:rPr lang="en-US" dirty="0" smtClean="0"/>
              <a:t>Iteration explicitly built in to many assignments</a:t>
            </a:r>
          </a:p>
          <a:p>
            <a:pPr lvl="1"/>
            <a:endParaRPr lang="en-US" dirty="0"/>
          </a:p>
          <a:p>
            <a:r>
              <a:rPr lang="en-US" dirty="0"/>
              <a:t>You don’t need to be artistically talented or stumble upon a brilliant idea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expectations of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711"/>
            <a:ext cx="8443214" cy="4954651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Arrive to class on time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Let me know if you will be late or absent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Turn in assignments on time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Let me know 24 hours before deadline if you won’t make it and need a new deadline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Be willing to spend 6 hours a week on this class (outside of lecture)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Cite all collaborators or references clearly</a:t>
            </a: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expect from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Office hours: Thursday 1-1:45pm, DLC 173A</a:t>
            </a:r>
          </a:p>
          <a:p>
            <a:r>
              <a:rPr lang="en-US" dirty="0" smtClean="0"/>
              <a:t>Respond to questions within 24 hours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I check email/Piazza in the evening</a:t>
            </a:r>
          </a:p>
          <a:p>
            <a:r>
              <a:rPr lang="en-US" dirty="0" smtClean="0"/>
              <a:t>Graded assignments within 1 week</a:t>
            </a:r>
          </a:p>
          <a:p>
            <a:r>
              <a:rPr lang="en-US" dirty="0" smtClean="0"/>
              <a:t>Post slides within 24 hours after class</a:t>
            </a:r>
          </a:p>
        </p:txBody>
      </p:sp>
    </p:spTree>
    <p:extLst>
      <p:ext uri="{BB962C8B-B14F-4D97-AF65-F5344CB8AC3E}">
        <p14:creationId xmlns:p14="http://schemas.microsoft.com/office/powerpoint/2010/main" val="175434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an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967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Show up, participate, help other project groups</a:t>
            </a:r>
          </a:p>
          <a:p>
            <a:endParaRPr lang="en-US" dirty="0" smtClean="0"/>
          </a:p>
          <a:p>
            <a:r>
              <a:rPr lang="en-US" dirty="0" smtClean="0"/>
              <a:t>Do all the assignments: write clearly, show that you went through the process and learned something</a:t>
            </a:r>
          </a:p>
          <a:p>
            <a:endParaRPr lang="en-US" dirty="0"/>
          </a:p>
          <a:p>
            <a:r>
              <a:rPr lang="en-US" dirty="0" smtClean="0"/>
              <a:t>Turn in professional-looking work on time</a:t>
            </a:r>
          </a:p>
          <a:p>
            <a:pPr lvl="1"/>
            <a:r>
              <a:rPr lang="en-US" dirty="0" smtClean="0"/>
              <a:t>Don’t turn in first drafts</a:t>
            </a:r>
          </a:p>
          <a:p>
            <a:endParaRPr lang="en-US" dirty="0" smtClean="0"/>
          </a:p>
          <a:p>
            <a:r>
              <a:rPr lang="en-US" dirty="0" smtClean="0"/>
              <a:t>Try to find ways to be engaged in the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1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86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the syllabus on the course web page (questions/comments on Piazza)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Chapters 1 &amp; 2 of “Don’t Make Me Think” (15-20 minutes)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Sign up for Piazza and leave a (brief) comment on the reading  (5 minutes)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A0: Put together 2 introductory slides for Thursday’s class (10-20 minutes)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thinking about project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7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(in threes)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Have you ever interacted with something that you hated?</a:t>
            </a:r>
          </a:p>
          <a:p>
            <a:endParaRPr lang="en-US" dirty="0"/>
          </a:p>
          <a:p>
            <a:r>
              <a:rPr lang="en-US" dirty="0" smtClean="0"/>
              <a:t>Did it ever improve?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How do you think it got better?</a:t>
            </a:r>
          </a:p>
          <a:p>
            <a:pPr marL="1200150" lvl="1" indent="-457200">
              <a:buFont typeface="Arial"/>
              <a:buChar char="•"/>
            </a:pPr>
            <a:r>
              <a:rPr lang="en-US" dirty="0" smtClean="0"/>
              <a:t>How could it have gotten better?</a:t>
            </a:r>
          </a:p>
          <a:p>
            <a:endParaRPr lang="en-US" dirty="0" smtClean="0"/>
          </a:p>
          <a:p>
            <a:r>
              <a:rPr lang="en-US" dirty="0" smtClean="0"/>
              <a:t>Talk to your neighbors for 5 minutes, then we will share stories as we introduce ourselves. </a:t>
            </a:r>
          </a:p>
        </p:txBody>
      </p:sp>
    </p:spTree>
    <p:extLst>
      <p:ext uri="{BB962C8B-B14F-4D97-AF65-F5344CB8AC3E}">
        <p14:creationId xmlns:p14="http://schemas.microsoft.com/office/powerpoint/2010/main" val="150103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8474"/>
            <a:ext cx="4404028" cy="4756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Introduction to user-centered design thinking</a:t>
            </a:r>
          </a:p>
          <a:p>
            <a:endParaRPr lang="en-US" dirty="0"/>
          </a:p>
          <a:p>
            <a:r>
              <a:rPr lang="en-US" dirty="0" smtClean="0"/>
              <a:t>Quick and accessible read</a:t>
            </a:r>
          </a:p>
          <a:p>
            <a:endParaRPr lang="en-US" dirty="0"/>
          </a:p>
          <a:p>
            <a:r>
              <a:rPr lang="en-US" dirty="0" smtClean="0"/>
              <a:t>Please read and comment (but OK if it is later in the week)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1746193"/>
            <a:ext cx="3302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9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3224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Introduction to HCI and Design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8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fun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new terms</a:t>
            </a:r>
          </a:p>
          <a:p>
            <a:pPr lvl="1"/>
            <a:r>
              <a:rPr lang="en-US" dirty="0" smtClean="0"/>
              <a:t>HCI</a:t>
            </a:r>
          </a:p>
          <a:p>
            <a:pPr lvl="1"/>
            <a:r>
              <a:rPr lang="en-US" dirty="0" smtClean="0"/>
              <a:t>HCC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User-centered design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03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HCI? (or HCC)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Human computer interaction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HCI?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smtClean="0"/>
              <a:t>“Design, evaluation and implementation of interactive computing systems for human use and the study of the major phenomena surrounding them.”</a:t>
            </a:r>
          </a:p>
          <a:p>
            <a:pPr marL="457200" lvl="1" indent="0">
              <a:buNone/>
            </a:pPr>
            <a:r>
              <a:rPr lang="en-US" dirty="0" smtClean="0"/>
              <a:t>–Special Interest Group on Human-Computer Interaction (SIGCHI) of the Association for Computing Machinery (ACM)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computing system?</a:t>
            </a:r>
            <a:endParaRPr lang="en-US" sz="3600" dirty="0"/>
          </a:p>
        </p:txBody>
      </p:sp>
      <p:sp>
        <p:nvSpPr>
          <p:cNvPr id="307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Interactive computing systems</a:t>
            </a:r>
            <a:endParaRPr lang="en-US" sz="3600" dirty="0"/>
          </a:p>
        </p:txBody>
      </p:sp>
      <p:sp>
        <p:nvSpPr>
          <p:cNvPr id="307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Single PC - capable of displaying web pages</a:t>
            </a:r>
          </a:p>
          <a:p>
            <a:r>
              <a:rPr lang="en-US"/>
              <a:t>Embedded devices, for example in cars and in cell phones</a:t>
            </a:r>
          </a:p>
          <a:p>
            <a:r>
              <a:rPr lang="en-US"/>
              <a:t>Handheld Global Positioning Systems for outdoor activities</a:t>
            </a:r>
          </a:p>
          <a:p>
            <a:r>
              <a:rPr lang="en-US"/>
              <a:t>Software that allows collaboration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0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04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HCI is Interdisciplinary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3048000" y="3187700"/>
            <a:ext cx="3352800" cy="3117850"/>
          </a:xfrm>
          <a:prstGeom prst="ellipse">
            <a:avLst/>
          </a:prstGeom>
          <a:solidFill>
            <a:srgbClr val="FFFF00">
              <a:alpha val="29000"/>
            </a:srgb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1905000" y="1587500"/>
            <a:ext cx="3352800" cy="3117850"/>
          </a:xfrm>
          <a:prstGeom prst="ellipse">
            <a:avLst/>
          </a:prstGeom>
          <a:solidFill>
            <a:schemeClr val="hlink">
              <a:alpha val="64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4114800" y="1600200"/>
            <a:ext cx="3352800" cy="3117850"/>
          </a:xfrm>
          <a:prstGeom prst="ellipse">
            <a:avLst/>
          </a:prstGeom>
          <a:solidFill>
            <a:srgbClr val="FF0000">
              <a:alpha val="28000"/>
            </a:srgbClr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038600" y="4800600"/>
            <a:ext cx="15779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Computer Science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743200" y="2730500"/>
            <a:ext cx="11427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Design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616575" y="2521803"/>
            <a:ext cx="16389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Behavioral</a:t>
            </a:r>
            <a:b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</a:br>
            <a:r>
              <a:rPr lang="en-US" sz="2400" dirty="0">
                <a:solidFill>
                  <a:srgbClr val="FFFFFF"/>
                </a:solidFill>
                <a:latin typeface="Helvetica"/>
                <a:cs typeface="Helvetica"/>
              </a:rPr>
              <a:t>Science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343400" y="3272135"/>
            <a:ext cx="91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sz="2400" b="1" dirty="0">
                <a:solidFill>
                  <a:srgbClr val="FFFFFF"/>
                </a:solidFill>
                <a:latin typeface="Helvetica"/>
                <a:cs typeface="Helvetica"/>
              </a:rPr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254812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HCI is Interdisciplinary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Interdisciplinary and eclectic, building on a dozen different disciplines…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8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was bad?</a:t>
            </a:r>
          </a:p>
          <a:p>
            <a:pPr lvl="1"/>
            <a:r>
              <a:rPr lang="en-US" dirty="0" smtClean="0"/>
              <a:t>Ugly</a:t>
            </a:r>
          </a:p>
          <a:p>
            <a:pPr lvl="1"/>
            <a:r>
              <a:rPr lang="en-US" dirty="0" smtClean="0"/>
              <a:t>Mistakes costly</a:t>
            </a:r>
          </a:p>
          <a:p>
            <a:pPr lvl="1"/>
            <a:r>
              <a:rPr lang="en-US" dirty="0" smtClean="0"/>
              <a:t>Didn’t map your expectations</a:t>
            </a:r>
            <a:endParaRPr lang="en-US" dirty="0"/>
          </a:p>
          <a:p>
            <a:pPr lvl="1"/>
            <a:r>
              <a:rPr lang="en-US" dirty="0" smtClean="0"/>
              <a:t>Not built for really obvious human needs</a:t>
            </a:r>
          </a:p>
          <a:p>
            <a:pPr lvl="1"/>
            <a:r>
              <a:rPr lang="en-US" dirty="0" smtClean="0"/>
              <a:t>Design doesn’t match actual use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did things improve?</a:t>
            </a:r>
          </a:p>
          <a:p>
            <a:pPr lvl="1"/>
            <a:r>
              <a:rPr lang="en-US" dirty="0" smtClean="0"/>
              <a:t>Reduce steps / amount of work</a:t>
            </a:r>
          </a:p>
          <a:p>
            <a:pPr lvl="1"/>
            <a:r>
              <a:rPr lang="en-US" dirty="0" smtClean="0"/>
              <a:t>More convenient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30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that HCI builds on</a:t>
            </a:r>
          </a:p>
        </p:txBody>
      </p:sp>
      <p:sp>
        <p:nvSpPr>
          <p:cNvPr id="41991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171513"/>
            <a:ext cx="8443214" cy="5242942"/>
          </a:xfrm>
        </p:spPr>
        <p:txBody>
          <a:bodyPr>
            <a:normAutofit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Computer </a:t>
            </a:r>
            <a:r>
              <a:rPr lang="en-US" sz="2800" dirty="0"/>
              <a:t>Science</a:t>
            </a:r>
          </a:p>
          <a:p>
            <a:pPr lvl="1"/>
            <a:r>
              <a:rPr lang="en-US" sz="2400" dirty="0"/>
              <a:t>Implementation of website or other interface</a:t>
            </a:r>
          </a:p>
          <a:p>
            <a:r>
              <a:rPr lang="en-US" sz="2800" dirty="0"/>
              <a:t>Engineering</a:t>
            </a:r>
          </a:p>
          <a:p>
            <a:pPr lvl="1"/>
            <a:r>
              <a:rPr lang="en-US" sz="2400" dirty="0"/>
              <a:t>Faster, cheaper equipment</a:t>
            </a:r>
          </a:p>
          <a:p>
            <a:r>
              <a:rPr lang="en-US" sz="2800" dirty="0"/>
              <a:t>Ergonomics</a:t>
            </a:r>
          </a:p>
          <a:p>
            <a:pPr lvl="1"/>
            <a:r>
              <a:rPr lang="en-US" sz="2400" dirty="0"/>
              <a:t>Design for human factors</a:t>
            </a:r>
          </a:p>
          <a:p>
            <a:r>
              <a:rPr lang="en-US" sz="2800" dirty="0"/>
              <a:t>Graphic design</a:t>
            </a:r>
          </a:p>
          <a:p>
            <a:pPr lvl="1"/>
            <a:r>
              <a:rPr lang="en-US" sz="2400" dirty="0"/>
              <a:t>Visual communication</a:t>
            </a:r>
          </a:p>
          <a:p>
            <a:r>
              <a:rPr lang="en-US" sz="2800" dirty="0"/>
              <a:t>Technical writing</a:t>
            </a:r>
          </a:p>
          <a:p>
            <a:pPr lvl="1"/>
            <a:r>
              <a:rPr lang="en-US" sz="2400" dirty="0"/>
              <a:t>Textual communication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9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Fields that HCI builds on, continued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Linguistics, artificial intelligence</a:t>
            </a:r>
          </a:p>
          <a:p>
            <a:pPr lvl="1"/>
            <a:r>
              <a:rPr lang="en-US" sz="2400" dirty="0"/>
              <a:t>Speech recognition, natural language processing</a:t>
            </a:r>
          </a:p>
          <a:p>
            <a:r>
              <a:rPr lang="en-US" sz="2800" dirty="0"/>
              <a:t>Cognitive psychology</a:t>
            </a:r>
          </a:p>
          <a:p>
            <a:pPr lvl="1"/>
            <a:r>
              <a:rPr lang="en-US" sz="2400" dirty="0"/>
              <a:t>Perception, memory, mental models</a:t>
            </a:r>
          </a:p>
          <a:p>
            <a:r>
              <a:rPr lang="en-US" sz="2800" dirty="0"/>
              <a:t>Sociology</a:t>
            </a:r>
          </a:p>
          <a:p>
            <a:pPr lvl="1"/>
            <a:r>
              <a:rPr lang="en-US" sz="2400" dirty="0"/>
              <a:t>How people interact in groups</a:t>
            </a:r>
          </a:p>
          <a:p>
            <a:r>
              <a:rPr lang="en-US" sz="2800" dirty="0"/>
              <a:t>Anthropology</a:t>
            </a:r>
          </a:p>
          <a:p>
            <a:pPr lvl="1"/>
            <a:r>
              <a:rPr lang="en-US" sz="2400" dirty="0"/>
              <a:t>Study of people in their work settings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u="sng" dirty="0" smtClean="0"/>
              <a:t>HCI is for misfits</a:t>
            </a:r>
            <a:endParaRPr lang="en-US" sz="2800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9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skills does an HCI expert have?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1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Design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43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8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Practical, aesthetic considerations</a:t>
            </a:r>
          </a:p>
          <a:p>
            <a:r>
              <a:rPr lang="en-US" dirty="0" smtClean="0"/>
              <a:t>Usability – how well, how efficiently it works</a:t>
            </a:r>
          </a:p>
          <a:p>
            <a:r>
              <a:rPr lang="en-US" dirty="0" smtClean="0"/>
              <a:t>Understanding audience</a:t>
            </a:r>
          </a:p>
          <a:p>
            <a:r>
              <a:rPr lang="en-US" dirty="0" smtClean="0"/>
              <a:t>Solving a </a:t>
            </a:r>
            <a:r>
              <a:rPr lang="en-US" b="1" dirty="0" smtClean="0"/>
              <a:t>Problem</a:t>
            </a:r>
          </a:p>
          <a:p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9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design 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2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IS art…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Design IS NOT art…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4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design subjective?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0987"/>
            <a:ext cx="3810000" cy="6774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6" y="50987"/>
            <a:ext cx="4516437" cy="67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9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Is design subjective?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49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0053"/>
          <a:stretch/>
        </p:blipFill>
        <p:spPr>
          <a:xfrm>
            <a:off x="160498" y="1524000"/>
            <a:ext cx="8831102" cy="419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7864" y="5968635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http://</a:t>
            </a:r>
            <a:r>
              <a:rPr lang="en-US" dirty="0" err="1">
                <a:solidFill>
                  <a:srgbClr val="FFFFFF"/>
                </a:solidFill>
                <a:latin typeface="Helvetica"/>
                <a:cs typeface="Helvetica"/>
              </a:rPr>
              <a:t>www.google.com</a:t>
            </a:r>
            <a:r>
              <a:rPr lang="en-US" dirty="0">
                <a:solidFill>
                  <a:srgbClr val="FFFFFF"/>
                </a:solidFill>
                <a:latin typeface="Helvetica"/>
                <a:cs typeface="Helvetica"/>
              </a:rPr>
              <a:t>/trends/</a:t>
            </a:r>
          </a:p>
        </p:txBody>
      </p:sp>
    </p:spTree>
    <p:extLst>
      <p:ext uri="{BB962C8B-B14F-4D97-AF65-F5344CB8AC3E}">
        <p14:creationId xmlns:p14="http://schemas.microsoft.com/office/powerpoint/2010/main" val="55845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163633"/>
          </a:xfrm>
        </p:spPr>
        <p:txBody>
          <a:bodyPr/>
          <a:lstStyle/>
          <a:p>
            <a:r>
              <a:rPr lang="en-US" dirty="0" smtClean="0"/>
              <a:t>(very) brief introductions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6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design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19"/>
            <a:ext cx="8229600" cy="1143000"/>
          </a:xfrm>
        </p:spPr>
        <p:txBody>
          <a:bodyPr/>
          <a:lstStyle/>
          <a:p>
            <a:r>
              <a:rPr lang="en-US" dirty="0" smtClean="0"/>
              <a:t>Is design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43645"/>
            <a:ext cx="8229600" cy="6397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mrgan.tumblr.com</a:t>
            </a:r>
            <a:r>
              <a:rPr lang="en-US" dirty="0"/>
              <a:t>/post/53308781143/wrong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03658"/>
            <a:ext cx="69977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1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Balancing science and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known facts about human cognition, perception, ability</a:t>
            </a:r>
          </a:p>
          <a:p>
            <a:pPr lvl="1"/>
            <a:r>
              <a:rPr lang="en-US" dirty="0" smtClean="0"/>
              <a:t>e.g., rule of thirds, 7 ± 2</a:t>
            </a:r>
          </a:p>
          <a:p>
            <a:pPr lvl="1"/>
            <a:endParaRPr lang="en-US" dirty="0"/>
          </a:p>
          <a:p>
            <a:r>
              <a:rPr lang="en-US" dirty="0" smtClean="0"/>
              <a:t>Use </a:t>
            </a:r>
            <a:r>
              <a:rPr lang="en-US" b="1" dirty="0" smtClean="0"/>
              <a:t>empirical methods</a:t>
            </a:r>
            <a:r>
              <a:rPr lang="en-US" dirty="0" smtClean="0"/>
              <a:t> to test hypotheses, evaluate, and iterate</a:t>
            </a:r>
          </a:p>
          <a:p>
            <a:endParaRPr lang="en-US" dirty="0"/>
          </a:p>
          <a:p>
            <a:r>
              <a:rPr lang="en-US" dirty="0" smtClean="0"/>
              <a:t>Design is not magic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7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designers?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8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Quotes 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“Design is not just what it looks like and feels like. Design is how it works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 smtClean="0"/>
              <a:t>					- Steve Jobs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3449186"/>
            <a:ext cx="3835400" cy="2676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81300"/>
            <a:ext cx="384593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Quotes 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“Design is a plan for arranging elements in such a way as best to accomplish a particular purpose</a:t>
            </a:r>
            <a:r>
              <a:rPr lang="en-US" dirty="0" smtClean="0"/>
              <a:t>.” – Charles Eames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2150"/>
            <a:ext cx="2497250" cy="249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352800"/>
            <a:ext cx="3374571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3565403"/>
            <a:ext cx="4508500" cy="28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02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Quotes 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“Engineering, medicine, business, architecture and painting are concerned not with the necessary but with the contingent - not with how things are but with how they might be - in short, with design</a:t>
            </a:r>
            <a:r>
              <a:rPr lang="en-US" sz="2800" dirty="0" smtClean="0"/>
              <a:t>.”			– Herb Simon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94593"/>
            <a:ext cx="3621554" cy="26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2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Quotes 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901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“I’ve </a:t>
            </a:r>
            <a:r>
              <a:rPr lang="en-US" sz="2800" dirty="0"/>
              <a:t>been amazed at how often those outside the discipline of design assume that what designers do is decoration—likely because so much bad design simply is decoration. Good design isn’t. </a:t>
            </a:r>
            <a:r>
              <a:rPr lang="en-US" sz="2800" b="1" dirty="0"/>
              <a:t>Good design is problem solving.</a:t>
            </a:r>
            <a:r>
              <a:rPr lang="en-US" sz="2800" dirty="0" smtClean="0"/>
              <a:t>”</a:t>
            </a:r>
          </a:p>
          <a:p>
            <a:pPr marL="0" indent="0">
              <a:buNone/>
            </a:pPr>
            <a:r>
              <a:rPr lang="en-US" sz="2800" dirty="0" smtClean="0"/>
              <a:t>- Jeffrey </a:t>
            </a:r>
            <a:r>
              <a:rPr lang="en-US" sz="2800" dirty="0" err="1" smtClean="0"/>
              <a:t>Veen</a:t>
            </a:r>
            <a:r>
              <a:rPr lang="en-US" sz="2800" dirty="0" smtClean="0"/>
              <a:t>, </a:t>
            </a:r>
            <a:r>
              <a:rPr lang="en-US" sz="2800" i="1" dirty="0" smtClean="0"/>
              <a:t>The Art and Science of Web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6" y="1759007"/>
            <a:ext cx="3406874" cy="27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1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Design process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58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76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(One) Design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47800" y="2971800"/>
            <a:ext cx="27432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Make something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9800" y="2971800"/>
            <a:ext cx="1371600" cy="762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Done!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648200" y="3200400"/>
            <a:ext cx="914400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4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 is new to CU?</a:t>
            </a:r>
          </a:p>
          <a:p>
            <a:endParaRPr lang="en-US" dirty="0" smtClean="0"/>
          </a:p>
          <a:p>
            <a:r>
              <a:rPr lang="en-US" dirty="0" smtClean="0"/>
              <a:t>Who is from computer science?</a:t>
            </a:r>
          </a:p>
          <a:p>
            <a:pPr lvl="1"/>
            <a:r>
              <a:rPr lang="en-US" dirty="0" smtClean="0"/>
              <a:t>Everybody else?</a:t>
            </a:r>
          </a:p>
          <a:p>
            <a:endParaRPr lang="en-US" dirty="0" smtClean="0"/>
          </a:p>
          <a:p>
            <a:r>
              <a:rPr lang="en-US" dirty="0" smtClean="0"/>
              <a:t>Who is new to design?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Who is nervous about the class?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know what to build?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07156" y="2819400"/>
            <a:ext cx="1447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Make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2819400"/>
            <a:ext cx="1371600" cy="762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Done!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096000" y="3048000"/>
            <a:ext cx="914400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819400"/>
            <a:ext cx="2743200" cy="762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User research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76600" y="3048000"/>
            <a:ext cx="914400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64923" y="2209800"/>
            <a:ext cx="377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requirements, users’ desires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733800" y="2595180"/>
            <a:ext cx="0" cy="376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8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come up with ideas?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6400" y="2819400"/>
            <a:ext cx="1244856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Make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3800" y="2819400"/>
            <a:ext cx="1371600" cy="762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Done!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858000" y="3048000"/>
            <a:ext cx="609600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819400"/>
            <a:ext cx="16764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User research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7967" y="2819400"/>
            <a:ext cx="1447800" cy="762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Ideate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46044" y="3048000"/>
            <a:ext cx="673356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597835" y="3048000"/>
            <a:ext cx="7361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91000" y="4334640"/>
            <a:ext cx="162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the best ideas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876800" y="3581400"/>
            <a:ext cx="0" cy="753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97835" y="1644134"/>
            <a:ext cx="198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many failed ideas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7" name="Right Arrow 16"/>
          <p:cNvSpPr/>
          <p:nvPr/>
        </p:nvSpPr>
        <p:spPr>
          <a:xfrm rot="18900000">
            <a:off x="4127717" y="2229103"/>
            <a:ext cx="7361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1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know if we’re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48006" y="2819400"/>
            <a:ext cx="1397435" cy="762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Prototype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47208" y="2819400"/>
            <a:ext cx="1371600" cy="762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Done!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2819400"/>
            <a:ext cx="1447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User research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2819400"/>
            <a:ext cx="1143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Ideate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76400" y="3022738"/>
            <a:ext cx="457200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505852" y="3048000"/>
            <a:ext cx="5075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562600" y="3022738"/>
            <a:ext cx="5075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96643" y="2819400"/>
            <a:ext cx="1143000" cy="7620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Evaluate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239643" y="3048000"/>
            <a:ext cx="5075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8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Closing the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48006" y="2819400"/>
            <a:ext cx="1397435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Helvetica"/>
                <a:cs typeface="Helvetica"/>
              </a:rPr>
              <a:t>Prototype</a:t>
            </a: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47208" y="2819400"/>
            <a:ext cx="1371600" cy="762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Done!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2819400"/>
            <a:ext cx="1447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User research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2819400"/>
            <a:ext cx="1143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Ideate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676400" y="3022738"/>
            <a:ext cx="457200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505852" y="3048000"/>
            <a:ext cx="5075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562600" y="3022738"/>
            <a:ext cx="5075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96643" y="2819400"/>
            <a:ext cx="1143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Evaluate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239643" y="3048000"/>
            <a:ext cx="50756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8017" y="3861017"/>
            <a:ext cx="507565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flipH="1">
            <a:off x="4953000" y="3981477"/>
            <a:ext cx="1524000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2971800" y="3981477"/>
            <a:ext cx="1600200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flipH="1">
            <a:off x="1066798" y="3981477"/>
            <a:ext cx="1600199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6200000" flipV="1">
            <a:off x="4546817" y="3829076"/>
            <a:ext cx="507565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 flipV="1">
            <a:off x="660943" y="3829075"/>
            <a:ext cx="507565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 flipV="1">
            <a:off x="2565617" y="3861016"/>
            <a:ext cx="507565" cy="304800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Activity: Design in miniature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come up with a problem</a:t>
            </a:r>
          </a:p>
          <a:p>
            <a:r>
              <a:rPr lang="en-US" dirty="0" smtClean="0"/>
              <a:t>Identify some potential solutions to it</a:t>
            </a:r>
          </a:p>
          <a:p>
            <a:r>
              <a:rPr lang="en-US" dirty="0" smtClean="0"/>
              <a:t>Draw what it might look like</a:t>
            </a:r>
          </a:p>
          <a:p>
            <a:r>
              <a:rPr lang="en-US" dirty="0" smtClean="0"/>
              <a:t>Get feedback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9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1381"/>
          </a:xfrm>
        </p:spPr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836"/>
            <a:ext cx="8229600" cy="5131495"/>
          </a:xfrm>
        </p:spPr>
        <p:txBody>
          <a:bodyPr/>
          <a:lstStyle/>
          <a:p>
            <a:r>
              <a:rPr lang="en-US" dirty="0" smtClean="0"/>
              <a:t>Cutting dog treats</a:t>
            </a:r>
          </a:p>
          <a:p>
            <a:r>
              <a:rPr lang="en-US" dirty="0" smtClean="0"/>
              <a:t>Organizing physical stuff</a:t>
            </a:r>
          </a:p>
          <a:p>
            <a:r>
              <a:rPr lang="en-US" dirty="0" smtClean="0"/>
              <a:t>Organizing virtual stuff (movies, storage)</a:t>
            </a:r>
          </a:p>
          <a:p>
            <a:endParaRPr lang="en-US" dirty="0"/>
          </a:p>
          <a:p>
            <a:r>
              <a:rPr lang="en-US" dirty="0" smtClean="0"/>
              <a:t>New students</a:t>
            </a:r>
          </a:p>
          <a:p>
            <a:pPr lvl="1"/>
            <a:r>
              <a:rPr lang="en-US" dirty="0" smtClean="0"/>
              <a:t>Finding on-campus parking</a:t>
            </a:r>
          </a:p>
          <a:p>
            <a:pPr lvl="1"/>
            <a:r>
              <a:rPr lang="en-US" dirty="0" smtClean="0"/>
              <a:t>Navigating on campus</a:t>
            </a:r>
          </a:p>
          <a:p>
            <a:pPr lvl="1"/>
            <a:r>
              <a:rPr lang="en-US" dirty="0" smtClean="0"/>
              <a:t>Finding a place to live (requirements)</a:t>
            </a:r>
          </a:p>
          <a:p>
            <a:pPr lvl="1"/>
            <a:r>
              <a:rPr lang="en-US" dirty="0" smtClean="0"/>
              <a:t>Finding stuff in the store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51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Navigating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Buildings look the same</a:t>
            </a:r>
          </a:p>
          <a:p>
            <a:r>
              <a:rPr lang="en-US" dirty="0" smtClean="0"/>
              <a:t>Numbering of floors, buildings</a:t>
            </a:r>
          </a:p>
          <a:p>
            <a:r>
              <a:rPr lang="en-US" dirty="0" smtClean="0"/>
              <a:t>No labeling</a:t>
            </a:r>
          </a:p>
          <a:p>
            <a:r>
              <a:rPr lang="en-US" dirty="0" smtClean="0"/>
              <a:t>Construction – things are changing</a:t>
            </a:r>
          </a:p>
          <a:p>
            <a:r>
              <a:rPr lang="en-US" dirty="0" smtClean="0"/>
              <a:t>Connectivity can be poor</a:t>
            </a:r>
          </a:p>
          <a:p>
            <a:r>
              <a:rPr lang="en-US" dirty="0" smtClean="0"/>
              <a:t>Navigating/orientation: cardinal directions, landmarks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7086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Instrumenting buildings</a:t>
            </a:r>
          </a:p>
          <a:p>
            <a:pPr lvl="1"/>
            <a:r>
              <a:rPr lang="en-US" dirty="0" smtClean="0"/>
              <a:t>Signs on buildings</a:t>
            </a:r>
          </a:p>
          <a:p>
            <a:pPr lvl="1"/>
            <a:r>
              <a:rPr lang="en-US" dirty="0" smtClean="0"/>
              <a:t>Numbering strategy</a:t>
            </a:r>
          </a:p>
          <a:p>
            <a:pPr lvl="1"/>
            <a:r>
              <a:rPr lang="en-US" dirty="0" smtClean="0"/>
              <a:t>Labels within the space</a:t>
            </a:r>
          </a:p>
          <a:p>
            <a:pPr lvl="1"/>
            <a:r>
              <a:rPr lang="en-US" dirty="0" smtClean="0"/>
              <a:t>Guidance system w/voice</a:t>
            </a:r>
          </a:p>
          <a:p>
            <a:pPr lvl="1"/>
            <a:r>
              <a:rPr lang="en-US" dirty="0" smtClean="0"/>
              <a:t>Visual design different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8577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2328"/>
            <a:ext cx="8229600" cy="5743835"/>
          </a:xfrm>
        </p:spPr>
        <p:txBody>
          <a:bodyPr/>
          <a:lstStyle/>
          <a:p>
            <a:r>
              <a:rPr lang="en-US" dirty="0"/>
              <a:t>Apps/mobile technology</a:t>
            </a:r>
          </a:p>
          <a:p>
            <a:pPr lvl="1"/>
            <a:r>
              <a:rPr lang="en-US" dirty="0"/>
              <a:t>Really precise GPS/</a:t>
            </a:r>
            <a:r>
              <a:rPr lang="en-US" dirty="0" smtClean="0"/>
              <a:t>guidance</a:t>
            </a:r>
          </a:p>
          <a:p>
            <a:pPr lvl="1"/>
            <a:r>
              <a:rPr lang="en-US" dirty="0" smtClean="0"/>
              <a:t>Proximity tags vs. clickers</a:t>
            </a:r>
          </a:p>
          <a:p>
            <a:pPr lvl="1"/>
            <a:r>
              <a:rPr lang="en-US" dirty="0" smtClean="0"/>
              <a:t>Augmented reality: look labels</a:t>
            </a:r>
          </a:p>
          <a:p>
            <a:pPr lvl="2"/>
            <a:r>
              <a:rPr lang="en-US" dirty="0" smtClean="0"/>
              <a:t>Google Glass</a:t>
            </a:r>
          </a:p>
          <a:p>
            <a:pPr lvl="2"/>
            <a:r>
              <a:rPr lang="en-US" dirty="0" smtClean="0"/>
              <a:t>Barcodes on the walls (“hobo signs”)</a:t>
            </a:r>
          </a:p>
          <a:p>
            <a:r>
              <a:rPr lang="en-US" dirty="0" smtClean="0"/>
              <a:t>Segway/tram/robot shoes</a:t>
            </a:r>
          </a:p>
          <a:p>
            <a:pPr lvl="1"/>
            <a:r>
              <a:rPr lang="en-US" dirty="0" smtClean="0"/>
              <a:t>Hover shoes</a:t>
            </a:r>
          </a:p>
          <a:p>
            <a:r>
              <a:rPr lang="en-US" dirty="0" err="1" smtClean="0"/>
              <a:t>Smartwatch</a:t>
            </a:r>
            <a:endParaRPr lang="en-US" dirty="0" smtClean="0"/>
          </a:p>
          <a:p>
            <a:r>
              <a:rPr lang="en-US" dirty="0" smtClean="0"/>
              <a:t>Robotic guides</a:t>
            </a:r>
          </a:p>
        </p:txBody>
      </p:sp>
    </p:spTree>
    <p:extLst>
      <p:ext uri="{BB962C8B-B14F-4D97-AF65-F5344CB8AC3E}">
        <p14:creationId xmlns:p14="http://schemas.microsoft.com/office/powerpoint/2010/main" val="19176083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to eat dinner?</a:t>
            </a:r>
          </a:p>
        </p:txBody>
      </p:sp>
    </p:spTree>
    <p:extLst>
      <p:ext uri="{BB962C8B-B14F-4D97-AF65-F5344CB8AC3E}">
        <p14:creationId xmlns:p14="http://schemas.microsoft.com/office/powerpoint/2010/main" val="26926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Instructor: Shaun Kane </a:t>
            </a:r>
            <a:r>
              <a:rPr lang="en-US" dirty="0" smtClean="0">
                <a:hlinkClick r:id="rId2"/>
              </a:rPr>
              <a:t>http://shaunkane.info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TAs</a:t>
            </a:r>
          </a:p>
          <a:p>
            <a:pPr lvl="1"/>
            <a:r>
              <a:rPr lang="en-US" dirty="0" smtClean="0"/>
              <a:t>David Quigley</a:t>
            </a:r>
          </a:p>
          <a:p>
            <a:pPr lvl="1"/>
            <a:r>
              <a:rPr lang="en-US" dirty="0" err="1" smtClean="0"/>
              <a:t>Gena</a:t>
            </a:r>
            <a:r>
              <a:rPr lang="en-US" dirty="0" smtClean="0"/>
              <a:t> </a:t>
            </a:r>
            <a:r>
              <a:rPr lang="en-US" dirty="0" err="1" smtClean="0"/>
              <a:t>Welk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4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60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groups of 3</a:t>
            </a:r>
          </a:p>
          <a:p>
            <a:r>
              <a:rPr lang="en-US" dirty="0" smtClean="0"/>
              <a:t>Come up with 3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24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16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Combine, refine, remix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9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280427"/>
          </a:xfrm>
        </p:spPr>
        <p:txBody>
          <a:bodyPr/>
          <a:lstStyle/>
          <a:p>
            <a:r>
              <a:rPr lang="en-US" dirty="0" smtClean="0"/>
              <a:t>User-Centered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0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7270"/>
          </a:xfrm>
        </p:spPr>
        <p:txBody>
          <a:bodyPr>
            <a:normAutofit/>
          </a:bodyPr>
          <a:lstStyle/>
          <a:p>
            <a:r>
              <a:rPr lang="en-US" dirty="0" smtClean="0"/>
              <a:t>Focus on learning about and practicing methods for conducting user-centered research and design</a:t>
            </a:r>
          </a:p>
          <a:p>
            <a:pPr lvl="1"/>
            <a:r>
              <a:rPr lang="en-US" dirty="0" smtClean="0"/>
              <a:t>Brainstorming</a:t>
            </a:r>
          </a:p>
          <a:p>
            <a:pPr lvl="1"/>
            <a:r>
              <a:rPr lang="en-US" dirty="0" smtClean="0"/>
              <a:t>User research</a:t>
            </a:r>
          </a:p>
          <a:p>
            <a:pPr lvl="1"/>
            <a:r>
              <a:rPr lang="en-US" dirty="0" smtClean="0"/>
              <a:t>Sketching and prototyping</a:t>
            </a:r>
          </a:p>
          <a:p>
            <a:pPr lvl="1"/>
            <a:r>
              <a:rPr lang="en-US" dirty="0" smtClean="0"/>
              <a:t>User testing and analysis</a:t>
            </a:r>
          </a:p>
          <a:p>
            <a:pPr lvl="1"/>
            <a:endParaRPr lang="en-US" dirty="0"/>
          </a:p>
          <a:p>
            <a:r>
              <a:rPr lang="en-US" dirty="0" smtClean="0"/>
              <a:t>Mostly about skills rather than about 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9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</TotalTime>
  <Words>1956</Words>
  <Application>Microsoft Macintosh PowerPoint</Application>
  <PresentationFormat>On-screen Show (4:3)</PresentationFormat>
  <Paragraphs>400</Paragraphs>
  <Slides>74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Default Theme</vt:lpstr>
      <vt:lpstr>Black</vt:lpstr>
      <vt:lpstr>CSCI 5839: User Centered Design (and Development I)</vt:lpstr>
      <vt:lpstr>Discussion</vt:lpstr>
      <vt:lpstr>Discussion (in threes) </vt:lpstr>
      <vt:lpstr>Themes</vt:lpstr>
      <vt:lpstr>(very) brief introductions</vt:lpstr>
      <vt:lpstr>About you</vt:lpstr>
      <vt:lpstr>Teaching staff</vt:lpstr>
      <vt:lpstr>User-Centered Design</vt:lpstr>
      <vt:lpstr>About this course</vt:lpstr>
      <vt:lpstr>What you will learn</vt:lpstr>
      <vt:lpstr>End goals</vt:lpstr>
      <vt:lpstr>End goals</vt:lpstr>
      <vt:lpstr>Why learning this is important</vt:lpstr>
      <vt:lpstr>What we won’t do</vt:lpstr>
      <vt:lpstr>How we’ll spend time in this class</vt:lpstr>
      <vt:lpstr>What you’ll need</vt:lpstr>
      <vt:lpstr>Technology in the classroom</vt:lpstr>
      <vt:lpstr>PowerPoint Presentation</vt:lpstr>
      <vt:lpstr>Assignments</vt:lpstr>
      <vt:lpstr>Group project</vt:lpstr>
      <vt:lpstr>PowerPoint Presentation</vt:lpstr>
      <vt:lpstr>Examples of previous projects</vt:lpstr>
      <vt:lpstr>Individual assignments</vt:lpstr>
      <vt:lpstr>Class resources</vt:lpstr>
      <vt:lpstr>Grading</vt:lpstr>
      <vt:lpstr>My expectations of you</vt:lpstr>
      <vt:lpstr>What you can expect from me</vt:lpstr>
      <vt:lpstr>How to get an A</vt:lpstr>
      <vt:lpstr>For next time</vt:lpstr>
      <vt:lpstr>Reading</vt:lpstr>
      <vt:lpstr>Questions?</vt:lpstr>
      <vt:lpstr>Introduction to HCI and Design</vt:lpstr>
      <vt:lpstr>Vocabulary fun</vt:lpstr>
      <vt:lpstr>What is HCI? (or HCC)</vt:lpstr>
      <vt:lpstr>What is HCI?</vt:lpstr>
      <vt:lpstr>Interactive computing system?</vt:lpstr>
      <vt:lpstr>Interactive computing systems</vt:lpstr>
      <vt:lpstr>HCI is Interdisciplinary</vt:lpstr>
      <vt:lpstr>HCI is Interdisciplinary</vt:lpstr>
      <vt:lpstr>Fields that HCI builds on</vt:lpstr>
      <vt:lpstr>Fields that HCI builds on, continued</vt:lpstr>
      <vt:lpstr>What skills does an HCI expert have?</vt:lpstr>
      <vt:lpstr>Design</vt:lpstr>
      <vt:lpstr>What is design?</vt:lpstr>
      <vt:lpstr>Is design art?</vt:lpstr>
      <vt:lpstr>PowerPoint Presentation</vt:lpstr>
      <vt:lpstr>Is design subjective?</vt:lpstr>
      <vt:lpstr>PowerPoint Presentation</vt:lpstr>
      <vt:lpstr>Is design subjective?</vt:lpstr>
      <vt:lpstr>Is design SCIENCE?</vt:lpstr>
      <vt:lpstr>Is design SCIENCE?</vt:lpstr>
      <vt:lpstr>Balancing science and intuition</vt:lpstr>
      <vt:lpstr>Who are designers?</vt:lpstr>
      <vt:lpstr>Quotes on design</vt:lpstr>
      <vt:lpstr>Quotes on design</vt:lpstr>
      <vt:lpstr>Quotes on design</vt:lpstr>
      <vt:lpstr>Quotes on design</vt:lpstr>
      <vt:lpstr>Design process</vt:lpstr>
      <vt:lpstr>(One) Design process</vt:lpstr>
      <vt:lpstr>How do we know what to build?</vt:lpstr>
      <vt:lpstr>How do we come up with ideas?</vt:lpstr>
      <vt:lpstr>How do we know if we’re right?</vt:lpstr>
      <vt:lpstr>Closing the loop</vt:lpstr>
      <vt:lpstr>Activity: Design in miniature</vt:lpstr>
      <vt:lpstr>Ideas</vt:lpstr>
      <vt:lpstr>Navigating on campus</vt:lpstr>
      <vt:lpstr>Solutions</vt:lpstr>
      <vt:lpstr>PowerPoint Presentation</vt:lpstr>
      <vt:lpstr>My problem</vt:lpstr>
      <vt:lpstr>User research</vt:lpstr>
      <vt:lpstr>Ideate</vt:lpstr>
      <vt:lpstr>Share ideas</vt:lpstr>
      <vt:lpstr>Combine, refine, remix</vt:lpstr>
      <vt:lpstr>Test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Hurst</dc:creator>
  <cp:lastModifiedBy>Shaun Kane</cp:lastModifiedBy>
  <cp:revision>271</cp:revision>
  <dcterms:created xsi:type="dcterms:W3CDTF">2013-01-30T18:39:41Z</dcterms:created>
  <dcterms:modified xsi:type="dcterms:W3CDTF">2014-08-28T07:11:31Z</dcterms:modified>
</cp:coreProperties>
</file>